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76" r:id="rId30"/>
    <p:sldId id="477" r:id="rId31"/>
    <p:sldId id="479" r:id="rId32"/>
    <p:sldId id="478" r:id="rId33"/>
    <p:sldId id="474" r:id="rId34"/>
    <p:sldId id="469" r:id="rId35"/>
    <p:sldId id="470" r:id="rId36"/>
    <p:sldId id="471" r:id="rId37"/>
    <p:sldId id="472" r:id="rId38"/>
    <p:sldId id="473" r:id="rId39"/>
    <p:sldId id="468" r:id="rId40"/>
    <p:sldId id="423" r:id="rId41"/>
    <p:sldId id="463" r:id="rId42"/>
    <p:sldId id="462" r:id="rId43"/>
    <p:sldId id="424" r:id="rId44"/>
    <p:sldId id="425" r:id="rId45"/>
    <p:sldId id="450" r:id="rId46"/>
    <p:sldId id="445" r:id="rId47"/>
    <p:sldId id="446" r:id="rId48"/>
    <p:sldId id="451" r:id="rId49"/>
    <p:sldId id="452" r:id="rId50"/>
    <p:sldId id="453" r:id="rId51"/>
    <p:sldId id="454" r:id="rId52"/>
    <p:sldId id="455" r:id="rId53"/>
    <p:sldId id="426" r:id="rId54"/>
    <p:sldId id="277" r:id="rId55"/>
    <p:sldId id="339" r:id="rId56"/>
    <p:sldId id="340" r:id="rId57"/>
    <p:sldId id="431" r:id="rId58"/>
    <p:sldId id="465" r:id="rId59"/>
    <p:sldId id="466" r:id="rId60"/>
    <p:sldId id="432" r:id="rId61"/>
    <p:sldId id="433" r:id="rId62"/>
    <p:sldId id="434" r:id="rId63"/>
    <p:sldId id="464" r:id="rId64"/>
    <p:sldId id="435" r:id="rId65"/>
    <p:sldId id="467" r:id="rId66"/>
    <p:sldId id="436" r:id="rId67"/>
    <p:sldId id="437" r:id="rId68"/>
    <p:sldId id="457" r:id="rId69"/>
    <p:sldId id="427" r:id="rId70"/>
    <p:sldId id="428" r:id="rId71"/>
    <p:sldId id="429" r:id="rId72"/>
    <p:sldId id="460" r:id="rId73"/>
    <p:sldId id="430" r:id="rId74"/>
    <p:sldId id="458" r:id="rId75"/>
    <p:sldId id="459" r:id="rId76"/>
    <p:sldId id="461" r:id="rId77"/>
    <p:sldId id="325" r:id="rId78"/>
    <p:sldId id="326" r:id="rId79"/>
    <p:sldId id="327" r:id="rId80"/>
    <p:sldId id="328" r:id="rId81"/>
    <p:sldId id="275" r:id="rId82"/>
    <p:sldId id="350" r:id="rId83"/>
  </p:sldIdLst>
  <p:sldSz cx="18288000" cy="10287000"/>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Gidole" panose="02000503000000000000" pitchFamily="50" charset="0"/>
      <p:regular r:id="rId94"/>
    </p:embeddedFont>
    <p:embeddedFont>
      <p:font typeface="League Spartan" panose="020B0604020202020204" charset="0"/>
      <p:regular r:id="rId95"/>
    </p:embeddedFont>
    <p:embeddedFont>
      <p:font typeface="Open Sans Extra Bold" panose="020B0604020202020204" charset="0"/>
      <p:regular r:id="rId96"/>
    </p:embeddedFont>
    <p:embeddedFont>
      <p:font typeface="Roboto Mono" pitchFamily="2"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76"/>
            <p14:sldId id="477"/>
            <p14:sldId id="479"/>
            <p14:sldId id="478"/>
            <p14:sldId id="474"/>
            <p14:sldId id="469"/>
            <p14:sldId id="470"/>
            <p14:sldId id="471"/>
            <p14:sldId id="472"/>
            <p14:sldId id="473"/>
            <p14:sldId id="468"/>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67"/>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Explanations for each of these in the next slide. </a:t>
            </a:r>
          </a:p>
          <a:p>
            <a:endParaRPr lang="en-US" dirty="0"/>
          </a:p>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9344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378746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74833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921514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193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65724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355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way we aren’t multiplying across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898494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435530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75994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35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fit a sigmoid curve through the line, with some clever usage of logarithms, this line will run between 0 and 1, and we can use it to model the probability of whether a datapoint will be a 0 or a 1.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a:p>
            <a:r>
              <a:rPr lang="en-US" dirty="0"/>
              <a:t>We’re not predicting a continuous variable anymore, we are predicting a probability. There are only two possible outcomes: 1 or 0.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Excel to optimize results given constraints, and then simulation to see what happens if we do an uncertain thing many, many times.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584944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a:t>
            </a:r>
            <a:r>
              <a:rPr lang="en-US" sz="3600" i="1" dirty="0">
                <a:solidFill>
                  <a:srgbClr val="000000"/>
                </a:solidFill>
                <a:latin typeface="Gidole" panose="02000503000000000000" pitchFamily="2" charset="0"/>
                <a:ea typeface="Roboto Mono" pitchFamily="2" charset="0"/>
              </a:rPr>
              <a:t>adjusted</a:t>
            </a:r>
            <a:r>
              <a:rPr lang="en-US" sz="3600" dirty="0">
                <a:solidFill>
                  <a:srgbClr val="000000"/>
                </a:solidFill>
                <a:latin typeface="Gidole" panose="02000503000000000000" pitchFamily="2" charset="0"/>
                <a:ea typeface="Roboto Mono" pitchFamily="2" charset="0"/>
              </a:rPr>
              <a:t>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INTERACTION TERMS</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When IV’s conspire: </a:t>
            </a:r>
            <a:r>
              <a:rPr lang="en-US" sz="6500" i="1" spc="195" dirty="0">
                <a:solidFill>
                  <a:srgbClr val="F2F0F4"/>
                </a:solidFill>
                <a:latin typeface="League Spartan Italics"/>
              </a:rPr>
              <a:t>interaction terms</a:t>
            </a:r>
            <a:endParaRPr lang="en-US" sz="6500"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High heat is uncomfortable</a:t>
            </a:r>
          </a:p>
          <a:p>
            <a:pPr marL="571500" indent="-571500">
              <a:buFont typeface="Arial" panose="020B0604020202020204" pitchFamily="34" charset="0"/>
              <a:buChar char="•"/>
            </a:pPr>
            <a:r>
              <a:rPr lang="en-US" sz="3600" dirty="0">
                <a:latin typeface="Gidole" panose="020B0604020202020204" charset="0"/>
              </a:rPr>
              <a:t>High humidity is uncomfortable</a:t>
            </a:r>
          </a:p>
          <a:p>
            <a:pPr marL="571500" indent="-571500">
              <a:buFont typeface="Arial" panose="020B0604020202020204" pitchFamily="34" charset="0"/>
              <a:buChar char="•"/>
            </a:pPr>
            <a:r>
              <a:rPr lang="en-US" sz="3600" dirty="0">
                <a:latin typeface="Gidole" panose="020B0604020202020204" charset="0"/>
              </a:rPr>
              <a:t>High heat * high humidity is </a:t>
            </a:r>
            <a:r>
              <a:rPr lang="en-US" sz="3600" i="1" dirty="0">
                <a:latin typeface="Gidole" panose="020B0604020202020204" charset="0"/>
              </a:rPr>
              <a:t>even more </a:t>
            </a:r>
            <a:r>
              <a:rPr lang="en-US" sz="3600" dirty="0">
                <a:latin typeface="Gidole" panose="020B0604020202020204" charset="0"/>
              </a:rPr>
              <a:t>uncomfortable</a:t>
            </a:r>
          </a:p>
        </p:txBody>
      </p:sp>
      <p:pic>
        <p:nvPicPr>
          <p:cNvPr id="1026" name="Picture 2" descr="Silhouette, Night, Sunset, Tree, Backlit, Light">
            <a:extLst>
              <a:ext uri="{FF2B5EF4-FFF2-40B4-BE49-F238E27FC236}">
                <a16:creationId xmlns:a16="http://schemas.microsoft.com/office/drawing/2014/main" id="{317C2F80-F2CC-4E7B-AF4C-6D4CC5D1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3772525"/>
            <a:ext cx="8239095" cy="54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INTERACTION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885465"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2</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2</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b="1" i="1" smtClean="0">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ea typeface="Cambria Math" panose="02040503050406030204" pitchFamily="18" charset="0"/>
                            </a:rPr>
                            <m:t>𝜷</m:t>
                          </m:r>
                        </m:e>
                        <m:sub>
                          <m:r>
                            <a:rPr lang="en-US" sz="7200" b="1" i="1" smtClean="0">
                              <a:solidFill>
                                <a:schemeClr val="tx2">
                                  <a:lumMod val="50000"/>
                                </a:schemeClr>
                              </a:solidFill>
                              <a:latin typeface="Cambria Math" panose="02040503050406030204" pitchFamily="18" charset="0"/>
                              <a:ea typeface="Cambria Math" panose="02040503050406030204" pitchFamily="18" charset="0"/>
                            </a:rPr>
                            <m:t>𝟑</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𝟏</m:t>
                          </m:r>
                          <m:r>
                            <a:rPr lang="en-US" sz="72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𝟐</m:t>
                          </m:r>
                          <m:r>
                            <a:rPr lang="en-US" sz="7200" b="1" i="1">
                              <a:solidFill>
                                <a:schemeClr val="tx2">
                                  <a:lumMod val="50000"/>
                                </a:schemeClr>
                              </a:solidFill>
                              <a:latin typeface="Cambria Math" panose="02040503050406030204" pitchFamily="18" charset="0"/>
                              <a:ea typeface="Cambria Math" panose="02040503050406030204" pitchFamily="18" charset="0"/>
                            </a:rPr>
                            <m:t>𝒊</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885465"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8" y="5394041"/>
            <a:ext cx="1954232" cy="110666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228254" y="4344148"/>
            <a:ext cx="3419236" cy="584775"/>
          </a:xfrm>
          <a:prstGeom prst="rect">
            <a:avLst/>
          </a:prstGeom>
          <a:noFill/>
        </p:spPr>
        <p:txBody>
          <a:bodyPr wrap="square" rtlCol="0">
            <a:spAutoFit/>
          </a:bodyPr>
          <a:lstStyle/>
          <a:p>
            <a:r>
              <a:rPr lang="en-US" sz="3200" dirty="0">
                <a:latin typeface="Gidole" panose="02000503000000000000" pitchFamily="2" charset="0"/>
              </a:rPr>
              <a:t>Main effects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cxnSp>
        <p:nvCxnSpPr>
          <p:cNvPr id="24" name="Straight Arrow Connector 23">
            <a:extLst>
              <a:ext uri="{FF2B5EF4-FFF2-40B4-BE49-F238E27FC236}">
                <a16:creationId xmlns:a16="http://schemas.microsoft.com/office/drawing/2014/main" id="{63DB9902-ABEF-4EF1-AB6A-1F979C7A38B6}"/>
              </a:ext>
            </a:extLst>
          </p:cNvPr>
          <p:cNvCxnSpPr>
            <a:cxnSpLocks/>
          </p:cNvCxnSpPr>
          <p:nvPr/>
        </p:nvCxnSpPr>
        <p:spPr>
          <a:xfrm>
            <a:off x="9144000" y="5327811"/>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447FA-7CD4-4B6C-9C5A-A8C019A39B55}"/>
              </a:ext>
            </a:extLst>
          </p:cNvPr>
          <p:cNvCxnSpPr>
            <a:cxnSpLocks/>
          </p:cNvCxnSpPr>
          <p:nvPr/>
        </p:nvCxnSpPr>
        <p:spPr>
          <a:xfrm>
            <a:off x="12960388" y="5144637"/>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13619-5C79-4A93-B0E7-75C72CB5F975}"/>
              </a:ext>
            </a:extLst>
          </p:cNvPr>
          <p:cNvSpPr txBox="1"/>
          <p:nvPr/>
        </p:nvSpPr>
        <p:spPr>
          <a:xfrm>
            <a:off x="11457879" y="4175888"/>
            <a:ext cx="3419236" cy="584775"/>
          </a:xfrm>
          <a:prstGeom prst="rect">
            <a:avLst/>
          </a:prstGeom>
          <a:noFill/>
        </p:spPr>
        <p:txBody>
          <a:bodyPr wrap="square" rtlCol="0">
            <a:spAutoFit/>
          </a:bodyPr>
          <a:lstStyle/>
          <a:p>
            <a:r>
              <a:rPr lang="en-US" sz="3200" dirty="0">
                <a:latin typeface="Gidole" panose="02000503000000000000" pitchFamily="2" charset="0"/>
              </a:rPr>
              <a:t>Interaction effect</a:t>
            </a:r>
          </a:p>
        </p:txBody>
      </p:sp>
    </p:spTree>
    <p:extLst>
      <p:ext uri="{BB962C8B-B14F-4D97-AF65-F5344CB8AC3E}">
        <p14:creationId xmlns:p14="http://schemas.microsoft.com/office/powerpoint/2010/main" val="138193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airquality-interaction.xlsx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effect of solar radiation and temperature on ozone? What about solar radiation * temperature?</a:t>
            </a:r>
          </a:p>
        </p:txBody>
      </p:sp>
    </p:spTree>
    <p:extLst>
      <p:ext uri="{BB962C8B-B14F-4D97-AF65-F5344CB8AC3E}">
        <p14:creationId xmlns:p14="http://schemas.microsoft.com/office/powerpoint/2010/main" val="41800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wine-interaction.xlsx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influence of fixed and volatile acidity on pH? What about fixed * volatile?</a:t>
            </a:r>
          </a:p>
        </p:txBody>
      </p:sp>
    </p:spTree>
    <p:extLst>
      <p:ext uri="{BB962C8B-B14F-4D97-AF65-F5344CB8AC3E}">
        <p14:creationId xmlns:p14="http://schemas.microsoft.com/office/powerpoint/2010/main" val="324217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LINEAR REGRESSION WITH CATEGORICAL IV’S</a:t>
            </a:r>
          </a:p>
        </p:txBody>
      </p:sp>
    </p:spTree>
    <p:extLst>
      <p:ext uri="{BB962C8B-B14F-4D97-AF65-F5344CB8AC3E}">
        <p14:creationId xmlns:p14="http://schemas.microsoft.com/office/powerpoint/2010/main" val="626455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is 2*USA? 4.5*Europe?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Linear regression assumes continuous independent variables</a:t>
            </a:r>
          </a:p>
          <a:p>
            <a:pPr marL="571500" indent="-571500">
              <a:buFont typeface="Arial" panose="020B0604020202020204" pitchFamily="34" charset="0"/>
              <a:buChar char="•"/>
            </a:pPr>
            <a:r>
              <a:rPr lang="en-US" sz="3600" dirty="0">
                <a:latin typeface="Gidole" panose="020B0604020202020204" charset="0"/>
              </a:rPr>
              <a:t>How can we use categorical variables?</a:t>
            </a:r>
          </a:p>
          <a:p>
            <a:pPr marL="1028700" lvl="1" indent="-571500">
              <a:buFont typeface="Arial" panose="020B0604020202020204" pitchFamily="34" charset="0"/>
              <a:buChar char="•"/>
            </a:pPr>
            <a:r>
              <a:rPr lang="en-US" sz="3600" dirty="0">
                <a:latin typeface="Gidole" panose="020B0604020202020204" charset="0"/>
              </a:rPr>
              <a:t>We can </a:t>
            </a:r>
            <a:r>
              <a:rPr lang="en-US" sz="3600" i="1" dirty="0">
                <a:latin typeface="Gidole" panose="020B0604020202020204" charset="0"/>
              </a:rPr>
              <a:t>encode </a:t>
            </a:r>
            <a:r>
              <a:rPr lang="en-US" sz="3600" dirty="0">
                <a:latin typeface="Gidole" panose="020B0604020202020204" charset="0"/>
              </a:rPr>
              <a:t>them as a series of 0-1 values</a:t>
            </a:r>
          </a:p>
        </p:txBody>
      </p:sp>
    </p:spTree>
    <p:extLst>
      <p:ext uri="{BB962C8B-B14F-4D97-AF65-F5344CB8AC3E}">
        <p14:creationId xmlns:p14="http://schemas.microsoft.com/office/powerpoint/2010/main" val="152931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DUMMY-CODING</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288852894"/>
              </p:ext>
            </p:extLst>
          </p:nvPr>
        </p:nvGraphicFramePr>
        <p:xfrm>
          <a:off x="2204906" y="3503259"/>
          <a:ext cx="4805495" cy="4271645"/>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002176689"/>
              </p:ext>
            </p:extLst>
          </p:nvPr>
        </p:nvGraphicFramePr>
        <p:xfrm>
          <a:off x="11277600" y="3466476"/>
          <a:ext cx="5567494" cy="4271645"/>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598508" y="5143500"/>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8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DUMMIES</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2825283409"/>
              </p:ext>
            </p:extLst>
          </p:nvPr>
        </p:nvGraphicFramePr>
        <p:xfrm>
          <a:off x="2224946" y="1667350"/>
          <a:ext cx="4805495" cy="4271645"/>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520998169"/>
              </p:ext>
            </p:extLst>
          </p:nvPr>
        </p:nvGraphicFramePr>
        <p:xfrm>
          <a:off x="11297639" y="1552768"/>
          <a:ext cx="5567494" cy="4271645"/>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618548" y="3307591"/>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E41600-2168-4C05-8BDF-9F69EA2E090F}"/>
                  </a:ext>
                </a:extLst>
              </p:cNvPr>
              <p:cNvSpPr txBox="1"/>
              <p:nvPr/>
            </p:nvSpPr>
            <p:spPr>
              <a:xfrm>
                <a:off x="5181600" y="6598410"/>
                <a:ext cx="7509428" cy="1015663"/>
              </a:xfrm>
              <a:prstGeom prst="rect">
                <a:avLst/>
              </a:prstGeom>
              <a:noFill/>
            </p:spPr>
            <p:txBody>
              <a:bodyPr wrap="none" lIns="0" tIns="0" rIns="0" bIns="0" rtlCol="0">
                <a:spAutoFit/>
              </a:bodyPr>
              <a:lstStyle/>
              <a:p>
                <a14:m>
                  <m:oMath xmlns:m="http://schemas.openxmlformats.org/officeDocument/2006/math">
                    <m:r>
                      <a:rPr lang="en-US" sz="6600" b="0" i="1" smtClean="0">
                        <a:latin typeface="Cambria Math" panose="02040503050406030204" pitchFamily="18" charset="0"/>
                      </a:rPr>
                      <m:t>𝐻𝑒𝑖𝑔h𝑡</m:t>
                    </m:r>
                    <m:r>
                      <a:rPr lang="en-US" sz="6600" b="0" i="1" smtClean="0">
                        <a:latin typeface="Cambria Math" panose="02040503050406030204" pitchFamily="18" charset="0"/>
                      </a:rPr>
                      <m:t>=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rPr>
                          <m:t>0</m:t>
                        </m:r>
                      </m:sub>
                    </m:sSub>
                    <m:r>
                      <a:rPr lang="en-US" sz="6600" b="0" i="1" smtClean="0">
                        <a:latin typeface="Cambria Math" panose="02040503050406030204" pitchFamily="18" charset="0"/>
                      </a:rPr>
                      <m:t>+</m:t>
                    </m:r>
                  </m:oMath>
                </a14:m>
                <a:r>
                  <a:rPr lang="en-US" sz="6600" dirty="0"/>
                  <a:t> </a:t>
                </a:r>
                <a14:m>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ea typeface="Cambria Math" panose="02040503050406030204" pitchFamily="18" charset="0"/>
                          </a:rPr>
                          <m:t>1</m:t>
                        </m:r>
                      </m:sub>
                    </m:sSub>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𝑋</m:t>
                        </m:r>
                      </m:e>
                      <m:sub>
                        <m:r>
                          <a:rPr lang="en-US" sz="6600" b="0" i="1" smtClean="0">
                            <a:latin typeface="Cambria Math" panose="02040503050406030204" pitchFamily="18" charset="0"/>
                          </a:rPr>
                          <m:t>1</m:t>
                        </m:r>
                      </m:sub>
                    </m:sSub>
                  </m:oMath>
                </a14:m>
                <a:endParaRPr lang="en-US" sz="3200" dirty="0"/>
              </a:p>
            </p:txBody>
          </p:sp>
        </mc:Choice>
        <mc:Fallback xmlns="">
          <p:sp>
            <p:nvSpPr>
              <p:cNvPr id="11" name="TextBox 10">
                <a:extLst>
                  <a:ext uri="{FF2B5EF4-FFF2-40B4-BE49-F238E27FC236}">
                    <a16:creationId xmlns:a16="http://schemas.microsoft.com/office/drawing/2014/main" id="{1BE41600-2168-4C05-8BDF-9F69EA2E090F}"/>
                  </a:ext>
                </a:extLst>
              </p:cNvPr>
              <p:cNvSpPr txBox="1">
                <a:spLocks noRot="1" noChangeAspect="1" noMove="1" noResize="1" noEditPoints="1" noAdjustHandles="1" noChangeArrowheads="1" noChangeShapeType="1" noTextEdit="1"/>
              </p:cNvSpPr>
              <p:nvPr/>
            </p:nvSpPr>
            <p:spPr>
              <a:xfrm>
                <a:off x="5181600" y="6598410"/>
                <a:ext cx="7509428"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41BF7A-56AA-488E-A3C9-56A3A36DE10B}"/>
                  </a:ext>
                </a:extLst>
              </p:cNvPr>
              <p:cNvSpPr txBox="1"/>
              <p:nvPr/>
            </p:nvSpPr>
            <p:spPr>
              <a:xfrm>
                <a:off x="2743200" y="7962900"/>
                <a:ext cx="12954000" cy="923330"/>
              </a:xfrm>
              <a:prstGeom prst="rect">
                <a:avLst/>
              </a:prstGeom>
              <a:noFill/>
            </p:spPr>
            <p:txBody>
              <a:bodyPr wrap="square" rtlCol="0">
                <a:spAutoFit/>
              </a:bodyPr>
              <a:lstStyle/>
              <a:p>
                <a:pPr algn="ct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latin typeface="Gidole" panose="02000503000000000000" pitchFamily="2" charset="0"/>
                  </a:rPr>
                  <a:t> = 1 when female; otherwise 0.</a:t>
                </a:r>
                <a:endParaRPr lang="en-US" sz="4000" dirty="0">
                  <a:latin typeface="Gidole" panose="02000503000000000000" pitchFamily="2" charset="0"/>
                </a:endParaRPr>
              </a:p>
            </p:txBody>
          </p:sp>
        </mc:Choice>
        <mc:Fallback xmlns="">
          <p:sp>
            <p:nvSpPr>
              <p:cNvPr id="12" name="TextBox 11">
                <a:extLst>
                  <a:ext uri="{FF2B5EF4-FFF2-40B4-BE49-F238E27FC236}">
                    <a16:creationId xmlns:a16="http://schemas.microsoft.com/office/drawing/2014/main" id="{C441BF7A-56AA-488E-A3C9-56A3A36DE10B}"/>
                  </a:ext>
                </a:extLst>
              </p:cNvPr>
              <p:cNvSpPr txBox="1">
                <a:spLocks noRot="1" noChangeAspect="1" noMove="1" noResize="1" noEditPoints="1" noAdjustHandles="1" noChangeArrowheads="1" noChangeShapeType="1" noTextEdit="1"/>
              </p:cNvSpPr>
              <p:nvPr/>
            </p:nvSpPr>
            <p:spPr>
              <a:xfrm>
                <a:off x="2743200" y="7962900"/>
                <a:ext cx="12954000" cy="923330"/>
              </a:xfrm>
              <a:prstGeom prst="rect">
                <a:avLst/>
              </a:prstGeom>
              <a:blipFill>
                <a:blip r:embed="rId5"/>
                <a:stretch>
                  <a:fillRect t="-18421" b="-38816"/>
                </a:stretch>
              </a:blipFill>
            </p:spPr>
            <p:txBody>
              <a:bodyPr/>
              <a:lstStyle/>
              <a:p>
                <a:r>
                  <a:rPr lang="en-US">
                    <a:noFill/>
                  </a:rPr>
                  <a:t> </a:t>
                </a:r>
              </a:p>
            </p:txBody>
          </p:sp>
        </mc:Fallback>
      </mc:AlternateContent>
    </p:spTree>
    <p:extLst>
      <p:ext uri="{BB962C8B-B14F-4D97-AF65-F5344CB8AC3E}">
        <p14:creationId xmlns:p14="http://schemas.microsoft.com/office/powerpoint/2010/main" val="345581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193827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sex on height</a:t>
            </a:r>
          </a:p>
        </p:txBody>
      </p:sp>
    </p:spTree>
    <p:extLst>
      <p:ext uri="{BB962C8B-B14F-4D97-AF65-F5344CB8AC3E}">
        <p14:creationId xmlns:p14="http://schemas.microsoft.com/office/powerpoint/2010/main" val="203263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386696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a:p>
            <a:pPr marL="1261110" lvl="2"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Use the 0-1 </a:t>
            </a:r>
            <a:r>
              <a:rPr lang="en-US" sz="3600" i="1" dirty="0" err="1">
                <a:solidFill>
                  <a:srgbClr val="000000"/>
                </a:solidFill>
                <a:latin typeface="Gidole" panose="02000503000000000000" pitchFamily="2" charset="0"/>
                <a:ea typeface="Roboto Mono" pitchFamily="2" charset="0"/>
              </a:rPr>
              <a:t>sex_bin</a:t>
            </a:r>
            <a:r>
              <a:rPr lang="en-US" sz="3600" i="1" dirty="0">
                <a:solidFill>
                  <a:srgbClr val="000000"/>
                </a:solidFill>
                <a:latin typeface="Gidole" panose="02000503000000000000" pitchFamily="2" charset="0"/>
                <a:ea typeface="Roboto Mono" pitchFamily="2" charset="0"/>
              </a:rPr>
              <a:t> variable</a:t>
            </a:r>
          </a:p>
        </p:txBody>
      </p:sp>
    </p:spTree>
    <p:extLst>
      <p:ext uri="{BB962C8B-B14F-4D97-AF65-F5344CB8AC3E}">
        <p14:creationId xmlns:p14="http://schemas.microsoft.com/office/powerpoint/2010/main" val="3363410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547081821"/>
              </p:ext>
            </p:extLst>
          </p:nvPr>
        </p:nvGraphicFramePr>
        <p:xfrm>
          <a:off x="2825404" y="2342317"/>
          <a:ext cx="13487399" cy="7364857"/>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resources and costs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Pick a number, any number (following the distribution)…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915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inverse-distribution.xlsx</a:t>
            </a:r>
          </a:p>
          <a:p>
            <a:pPr marL="571500" indent="-571500">
              <a:buFont typeface="Arial" panose="020B0604020202020204" pitchFamily="34" charset="0"/>
              <a:buChar char="•"/>
            </a:pPr>
            <a:r>
              <a:rPr lang="en-US" sz="3600" dirty="0">
                <a:latin typeface="Gidole" panose="02000503000000000000" pitchFamily="2" charset="0"/>
              </a:rPr>
              <a:t>What is the “inverse” of a probability distribution? </a:t>
            </a:r>
          </a:p>
        </p:txBody>
      </p:sp>
    </p:spTree>
    <p:extLst>
      <p:ext uri="{BB962C8B-B14F-4D97-AF65-F5344CB8AC3E}">
        <p14:creationId xmlns:p14="http://schemas.microsoft.com/office/powerpoint/2010/main" val="236209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Our goal is to sell $10,000.</a:t>
            </a:r>
          </a:p>
          <a:p>
            <a:pPr marL="1261110" lvl="2" indent="-457200">
              <a:buFont typeface="Arial" panose="020B0604020202020204" pitchFamily="34" charset="0"/>
              <a:buChar char="•"/>
            </a:pPr>
            <a:r>
              <a:rPr lang="en-US" sz="3600" dirty="0">
                <a:solidFill>
                  <a:srgbClr val="000000"/>
                </a:solidFill>
                <a:latin typeface="Gidole" panose="020B0604020202020204" charset="0"/>
              </a:rPr>
              <a:t>Sales follow a normal distribution of $1,000 a day on average with a standard deviation of $300.</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a:t>
            </a:r>
            <a:r>
              <a:rPr lang="en-US" sz="3600">
                <a:solidFill>
                  <a:srgbClr val="000000"/>
                </a:solidFill>
                <a:latin typeface="Gidole" panose="020B0604020202020204" charset="0"/>
                <a:ea typeface="Roboto Mono" pitchFamily="2" charset="0"/>
              </a:rPr>
              <a:t>sell to $10,000?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4046</TotalTime>
  <Words>5583</Words>
  <Application>Microsoft Office PowerPoint</Application>
  <PresentationFormat>Custom</PresentationFormat>
  <Paragraphs>657</Paragraphs>
  <Slides>82</Slides>
  <Notes>82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Cambria Math</vt:lpstr>
      <vt:lpstr>League Spartan</vt:lpstr>
      <vt:lpstr>Arial</vt:lpstr>
      <vt:lpstr>Calibri</vt:lpstr>
      <vt:lpstr>Open Sans Extra Bold</vt:lpstr>
      <vt:lpstr>League Spartan Italics</vt:lpstr>
      <vt:lpstr>Roboto Mono</vt:lpstr>
      <vt:lpstr>League Spartan Bold</vt:lpstr>
      <vt:lpstr>Consolas</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345</cp:revision>
  <dcterms:created xsi:type="dcterms:W3CDTF">2006-08-16T00:00:00Z</dcterms:created>
  <dcterms:modified xsi:type="dcterms:W3CDTF">2020-07-23T12:23:05Z</dcterms:modified>
  <dc:identifier>DADurESpNu8</dc:identifier>
</cp:coreProperties>
</file>